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600" u="none" kumimoji="0" normalizeH="0">
        <a:ln>
          <a:noFill/>
        </a:ln>
        <a:solidFill>
          <a:srgbClr val="4E9B40"/>
        </a:solidFill>
        <a:effectLst/>
        <a:uFillTx/>
        <a:latin typeface="+mn-lt"/>
        <a:ea typeface="+mn-ea"/>
        <a:cs typeface="+mn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eowissenschaften_Deckblatt.tif" descr="Geowissenschaften_Deckblatt.t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7339563" cy="975354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8090080" y="635000"/>
            <a:ext cx="4685565" cy="176919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defRPr b="1" sz="4800">
                <a:solidFill>
                  <a:srgbClr val="E21F26"/>
                </a:solidFill>
                <a:uFill>
                  <a:solidFill>
                    <a:srgbClr val="922E32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090080" y="3561079"/>
            <a:ext cx="4685565" cy="3051226"/>
          </a:xfrm>
          <a:prstGeom prst="rect">
            <a:avLst/>
          </a:prstGeom>
        </p:spPr>
        <p:txBody>
          <a:bodyPr/>
          <a:lstStyle>
            <a:lvl1pPr marL="0" marR="0" indent="0" algn="ctr">
              <a:spcBef>
                <a:spcPts val="0"/>
              </a:spcBef>
              <a:defRPr i="1" sz="3800">
                <a:uFill>
                  <a:solidFill>
                    <a:srgbClr val="EB8B2D"/>
                  </a:solidFill>
                </a:uFill>
              </a:defRPr>
            </a:lvl1pPr>
            <a:lvl2pPr marL="0" marR="0" indent="0" algn="ctr">
              <a:spcBef>
                <a:spcPts val="0"/>
              </a:spcBef>
              <a:defRPr i="1" sz="3800">
                <a:solidFill>
                  <a:srgbClr val="E21F26"/>
                </a:solidFill>
              </a:defRPr>
            </a:lvl2pPr>
            <a:lvl3pPr marL="0" marR="0" indent="0" algn="ctr">
              <a:spcBef>
                <a:spcPts val="0"/>
              </a:spcBef>
              <a:defRPr i="1" sz="3800">
                <a:solidFill>
                  <a:srgbClr val="E21F26"/>
                </a:solidFill>
                <a:uFill>
                  <a:solidFill>
                    <a:srgbClr val="EB8B2D"/>
                  </a:solidFill>
                </a:uFill>
              </a:defRPr>
            </a:lvl3pPr>
            <a:lvl4pPr marL="0" marR="0" indent="0" algn="ctr">
              <a:spcBef>
                <a:spcPts val="0"/>
              </a:spcBef>
              <a:defRPr i="1" sz="3800">
                <a:solidFill>
                  <a:srgbClr val="E21F26"/>
                </a:solidFill>
                <a:uFill>
                  <a:solidFill>
                    <a:srgbClr val="EB8B2D"/>
                  </a:solidFill>
                </a:uFill>
              </a:defRPr>
            </a:lvl4pPr>
            <a:lvl5pPr marL="0" marR="0" indent="0" algn="ctr">
              <a:spcBef>
                <a:spcPts val="0"/>
              </a:spcBef>
              <a:defRPr i="1" sz="3800">
                <a:solidFill>
                  <a:srgbClr val="E21F26"/>
                </a:solidFill>
                <a:uFill>
                  <a:solidFill>
                    <a:srgbClr val="EB8B2D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wissenschaften_Deckblatt.tif" descr="Geowissenschaften_Deckblatt.t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85391"/>
          <a:stretch>
            <a:fillRect/>
          </a:stretch>
        </p:blipFill>
        <p:spPr>
          <a:xfrm>
            <a:off x="0" y="0"/>
            <a:ext cx="7339563" cy="14248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eowissenschaften, Die Dynamik des Systems Erde"/>
          <p:cNvSpPr txBox="1"/>
          <p:nvPr/>
        </p:nvSpPr>
        <p:spPr>
          <a:xfrm>
            <a:off x="7728761" y="175850"/>
            <a:ext cx="509826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638951">
              <a:spcBef>
                <a:spcPts val="1400"/>
              </a:spcBef>
              <a:buClr>
                <a:srgbClr val="000000"/>
              </a:buClr>
              <a:buFont typeface="Georgia"/>
              <a:tabLst>
                <a:tab pos="1295400" algn="l"/>
                <a:tab pos="2603500" algn="l"/>
                <a:tab pos="3898900" algn="l"/>
                <a:tab pos="5207000" algn="l"/>
                <a:tab pos="6502400" algn="l"/>
                <a:tab pos="7797800" algn="l"/>
                <a:tab pos="9105900" algn="l"/>
                <a:tab pos="10401300" algn="l"/>
                <a:tab pos="11709400" algn="l"/>
                <a:tab pos="13004800" algn="l"/>
                <a:tab pos="14300200" algn="l"/>
                <a:tab pos="14681200" algn="l"/>
              </a:tabLst>
              <a:defRPr>
                <a:solidFill>
                  <a:srgbClr val="1C3B63"/>
                </a:solidFill>
                <a:uFill>
                  <a:solidFill>
                    <a:srgbClr val="B01A3B"/>
                  </a:solidFill>
                </a:uFill>
              </a:defRPr>
            </a:lvl1pPr>
          </a:lstStyle>
          <a:p>
            <a:pPr/>
            <a:r>
              <a:t>Geowissenschaften, Die Dynamik des Systems Erde</a:t>
            </a:r>
          </a:p>
        </p:txBody>
      </p:sp>
      <p:sp>
        <p:nvSpPr>
          <p:cNvPr id="4" name="© R. Bousquet"/>
          <p:cNvSpPr txBox="1"/>
          <p:nvPr/>
        </p:nvSpPr>
        <p:spPr>
          <a:xfrm>
            <a:off x="-1" y="9359900"/>
            <a:ext cx="1708007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638951">
              <a:spcBef>
                <a:spcPts val="1400"/>
              </a:spcBef>
              <a:buClr>
                <a:srgbClr val="004479"/>
              </a:buClr>
              <a:buFont typeface="Georgia"/>
              <a:defRPr sz="1200">
                <a:solidFill>
                  <a:srgbClr val="1E3D64"/>
                </a:solidFill>
                <a:uFill>
                  <a:solidFill>
                    <a:srgbClr val="FFFFFE"/>
                  </a:solidFill>
                </a:uFill>
              </a:defRPr>
            </a:lvl1pPr>
          </a:lstStyle>
          <a:p>
            <a:pPr/>
            <a:r>
              <a:t>© R. Bousquet</a:t>
            </a:r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77892" y="9283395"/>
            <a:ext cx="2447533" cy="36860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Kapitel 5:…"/>
          <p:cNvSpPr txBox="1"/>
          <p:nvPr/>
        </p:nvSpPr>
        <p:spPr>
          <a:xfrm>
            <a:off x="7615517" y="635000"/>
            <a:ext cx="5109908" cy="78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5751" marR="55751" defTabSz="638951">
              <a:buClr>
                <a:srgbClr val="004479"/>
              </a:buClr>
              <a:buFont typeface="Georgia"/>
              <a:defRPr b="1" sz="2100">
                <a:solidFill>
                  <a:srgbClr val="E21F26"/>
                </a:solidFill>
                <a:uFill>
                  <a:solidFill>
                    <a:srgbClr val="922E32"/>
                  </a:solidFill>
                </a:uFill>
              </a:defRPr>
            </a:pPr>
            <a:r>
              <a:t>Kapitel 5:</a:t>
            </a:r>
          </a:p>
          <a:p>
            <a:pPr marL="55751" marR="55751" defTabSz="638951">
              <a:buClr>
                <a:srgbClr val="004479"/>
              </a:buClr>
              <a:buFont typeface="Georgia"/>
              <a:defRPr b="1" sz="1800">
                <a:solidFill>
                  <a:srgbClr val="E21F26"/>
                </a:solidFill>
                <a:uFill>
                  <a:solidFill>
                    <a:srgbClr val="922E32"/>
                  </a:solidFill>
                </a:uFill>
              </a:defRPr>
            </a:pPr>
            <a:r>
              <a:rPr b="0"/>
              <a:t>Die Minerale, Baustoffe der Erde</a:t>
            </a:r>
          </a:p>
        </p:txBody>
      </p:sp>
      <p:sp>
        <p:nvSpPr>
          <p:cNvPr id="7" name="Title Text"/>
          <p:cNvSpPr txBox="1"/>
          <p:nvPr>
            <p:ph type="title"/>
          </p:nvPr>
        </p:nvSpPr>
        <p:spPr>
          <a:xfrm>
            <a:off x="269999" y="0"/>
            <a:ext cx="11520002" cy="72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269999" y="1460500"/>
            <a:ext cx="12458701" cy="693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1112391" indent="-399666">
              <a:spcBef>
                <a:spcPts val="1000"/>
              </a:spcBef>
              <a:defRPr sz="2800">
                <a:solidFill>
                  <a:srgbClr val="EB8B2D"/>
                </a:solidFill>
                <a:uFill>
                  <a:solidFill>
                    <a:srgbClr val="EB8B2D"/>
                  </a:solidFill>
                </a:uFill>
              </a:defRPr>
            </a:lvl2pPr>
            <a:lvl3pPr marL="1681351" indent="-318387">
              <a:spcBef>
                <a:spcPts val="900"/>
              </a:spcBef>
              <a:defRPr sz="2800">
                <a:solidFill>
                  <a:srgbClr val="B01A3B"/>
                </a:solidFill>
                <a:uFill>
                  <a:solidFill>
                    <a:srgbClr val="B01A3B"/>
                  </a:solidFill>
                </a:uFill>
              </a:defRPr>
            </a:lvl3pPr>
            <a:lvl4pPr marL="2331590" indent="-188337">
              <a:spcBef>
                <a:spcPts val="700"/>
              </a:spcBef>
              <a:defRPr sz="2400">
                <a:solidFill>
                  <a:srgbClr val="4E9B40"/>
                </a:solidFill>
                <a:uFill>
                  <a:solidFill>
                    <a:srgbClr val="4E9B40"/>
                  </a:solidFill>
                </a:uFill>
              </a:defRPr>
            </a:lvl4pPr>
            <a:lvl5pPr marL="2981831" indent="-58291">
              <a:spcBef>
                <a:spcPts val="7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10673644" y="8890000"/>
            <a:ext cx="326332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spcBef>
                <a:spcPts val="1400"/>
              </a:spcBef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55751" marR="55751" indent="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1pPr>
      <a:lvl2pPr marL="55751" marR="55751" indent="2286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2pPr>
      <a:lvl3pPr marL="55751" marR="55751" indent="4572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3pPr>
      <a:lvl4pPr marL="55751" marR="55751" indent="6858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4pPr>
      <a:lvl5pPr marL="55751" marR="55751" indent="9144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5pPr>
      <a:lvl6pPr marL="55751" marR="55751" indent="11430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6pPr>
      <a:lvl7pPr marL="55751" marR="55751" indent="13716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7pPr>
      <a:lvl8pPr marL="55751" marR="55751" indent="1600199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8pPr>
      <a:lvl9pPr marL="55751" marR="55751" indent="1828800" algn="l" defTabSz="638951" latinLnBrk="0">
        <a:lnSpc>
          <a:spcPct val="100000"/>
        </a:lnSpc>
        <a:spcBef>
          <a:spcPts val="0"/>
        </a:spcBef>
        <a:spcAft>
          <a:spcPts val="0"/>
        </a:spcAft>
        <a:buClr>
          <a:srgbClr val="004479"/>
        </a:buClr>
        <a:buSzTx/>
        <a:buFont typeface="Georgia"/>
        <a:buNone/>
        <a:tabLst/>
        <a:defRPr b="0" baseline="0" cap="none" i="1" spc="0" strike="noStrike" sz="3200" u="none">
          <a:solidFill>
            <a:srgbClr val="A43590"/>
          </a:solidFill>
          <a:uFill>
            <a:solidFill>
              <a:srgbClr val="B01A3B"/>
            </a:solidFill>
          </a:uFill>
          <a:latin typeface="+mn-lt"/>
          <a:ea typeface="+mn-ea"/>
          <a:cs typeface="+mn-cs"/>
          <a:sym typeface="Georgia"/>
        </a:defRPr>
      </a:lvl9pPr>
    </p:titleStyle>
    <p:bodyStyle>
      <a:lvl1pPr marL="543431" marR="55751" indent="-480946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1pPr>
      <a:lvl2pPr marL="543431" marR="55751" indent="-480946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2pPr>
      <a:lvl3pPr marL="543431" marR="55751" indent="-480947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3pPr>
      <a:lvl4pPr marL="543431" marR="55751" indent="-350899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4pPr>
      <a:lvl5pPr marL="543431" marR="55751" indent="-220850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5pPr>
      <a:lvl6pPr marL="543431" marR="55751" indent="1569719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6pPr>
      <a:lvl7pPr marL="543431" marR="55751" indent="1912620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7pPr>
      <a:lvl8pPr marL="543431" marR="55751" indent="2255520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8pPr>
      <a:lvl9pPr marL="543431" marR="55751" indent="2598420" algn="l" defTabSz="638951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184283"/>
          </a:solidFill>
          <a:uFill>
            <a:solidFill>
              <a:srgbClr val="184283"/>
            </a:solidFill>
          </a:uFill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1pPr>
      <a:lvl2pPr marL="0" marR="0" indent="2286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2pPr>
      <a:lvl3pPr marL="0" marR="0" indent="4572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3pPr>
      <a:lvl4pPr marL="0" marR="0" indent="6858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4pPr>
      <a:lvl5pPr marL="0" marR="0" indent="9144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5pPr>
      <a:lvl6pPr marL="0" marR="0" indent="11430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6pPr>
      <a:lvl7pPr marL="0" marR="0" indent="13716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7pPr>
      <a:lvl8pPr marL="0" marR="0" indent="16002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8pPr>
      <a:lvl9pPr marL="0" marR="0" indent="1828800" algn="l" defTabSz="8255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ie Entstehung des Planeten"/>
          <p:cNvSpPr txBox="1"/>
          <p:nvPr>
            <p:ph type="ctrTitle"/>
          </p:nvPr>
        </p:nvSpPr>
        <p:spPr>
          <a:xfrm>
            <a:off x="8090080" y="635000"/>
            <a:ext cx="4685565" cy="2270906"/>
          </a:xfrm>
          <a:prstGeom prst="rect">
            <a:avLst/>
          </a:prstGeom>
        </p:spPr>
        <p:txBody>
          <a:bodyPr/>
          <a:lstStyle/>
          <a:p>
            <a:pPr/>
            <a:r>
              <a:t>Die Entstehung des Planeten</a:t>
            </a:r>
          </a:p>
        </p:txBody>
      </p:sp>
      <p:sp>
        <p:nvSpPr>
          <p:cNvPr id="36" name="Kapitel 5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Kapitel 5</a:t>
            </a:r>
          </a:p>
          <a:p>
            <a:pPr lvl="1"/>
          </a:p>
          <a:p>
            <a:pPr lvl="1"/>
            <a:r>
              <a:t>Die Minerale, Baustoffe der Erde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Image Gallery"/>
          <p:cNvGrpSpPr/>
          <p:nvPr/>
        </p:nvGrpSpPr>
        <p:grpSpPr>
          <a:xfrm>
            <a:off x="568390" y="2111855"/>
            <a:ext cx="11266836" cy="7588959"/>
            <a:chOff x="0" y="489255"/>
            <a:chExt cx="11266834" cy="7588958"/>
          </a:xfrm>
        </p:grpSpPr>
        <p:pic>
          <p:nvPicPr>
            <p:cNvPr id="86" name="Abb_5_09b.png" descr="Abb_5_09b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489256"/>
              <a:ext cx="11266835" cy="4630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89" name="Mischkristalle (farbige Flächen) innerhalb der Granat-Gruppe.…"/>
          <p:cNvSpPr txBox="1"/>
          <p:nvPr/>
        </p:nvSpPr>
        <p:spPr>
          <a:xfrm>
            <a:off x="854002" y="8095281"/>
            <a:ext cx="758973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Mischkristalle (farbige Flächen) innerhalb der Granat-Gruppe.</a:t>
            </a:r>
          </a:p>
          <a:p>
            <a:pPr/>
            <a:r>
              <a:t>a Mischkristalle der Pyralspit-Reihe: Pyrop-Almandin-Spessartin;</a:t>
            </a:r>
          </a:p>
          <a:p>
            <a:pPr/>
            <a:r>
              <a:t>b Mischkristalle zwischen der Pyralspit- und Ugrandit-Reihe kommen nicht vor. Letztere liegt zwischen den Endgliedern Uwarowit-Grossular-Andradit</a:t>
            </a:r>
          </a:p>
        </p:txBody>
      </p:sp>
      <p:sp>
        <p:nvSpPr>
          <p:cNvPr id="90" name="Abb. 5.9"/>
          <p:cNvSpPr txBox="1"/>
          <p:nvPr/>
        </p:nvSpPr>
        <p:spPr>
          <a:xfrm>
            <a:off x="854002" y="7726981"/>
            <a:ext cx="113552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5.9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Image Gallery"/>
          <p:cNvGrpSpPr/>
          <p:nvPr/>
        </p:nvGrpSpPr>
        <p:grpSpPr>
          <a:xfrm>
            <a:off x="568390" y="3316323"/>
            <a:ext cx="10933269" cy="6384492"/>
            <a:chOff x="0" y="1693723"/>
            <a:chExt cx="10933267" cy="6384490"/>
          </a:xfrm>
        </p:grpSpPr>
        <p:pic>
          <p:nvPicPr>
            <p:cNvPr id="92" name="Abb_5_10.png" descr="Abb_5_1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1693723"/>
              <a:ext cx="10933268" cy="3898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" name="Type to enter a caption."/>
            <p:cNvSpPr/>
            <p:nvPr/>
          </p:nvSpPr>
          <p:spPr>
            <a:xfrm>
              <a:off x="0" y="7615682"/>
              <a:ext cx="10933268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95" name="Strukturen von Alumosilikaten"/>
          <p:cNvSpPr txBox="1"/>
          <p:nvPr/>
        </p:nvSpPr>
        <p:spPr>
          <a:xfrm>
            <a:off x="2949191" y="8819181"/>
            <a:ext cx="353020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Strukturen von Alumosilikaten</a:t>
            </a:r>
          </a:p>
        </p:txBody>
      </p:sp>
      <p:sp>
        <p:nvSpPr>
          <p:cNvPr id="96" name="Abb. 5.10"/>
          <p:cNvSpPr txBox="1"/>
          <p:nvPr/>
        </p:nvSpPr>
        <p:spPr>
          <a:xfrm>
            <a:off x="2949191" y="8450881"/>
            <a:ext cx="125964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5.10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98" name="Abb_5_11.png" descr="Abb_5_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89277" y="0"/>
              <a:ext cx="5176480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01" name="Struktur des Klinozoisits (Epidot)"/>
          <p:cNvSpPr txBox="1"/>
          <p:nvPr/>
        </p:nvSpPr>
        <p:spPr>
          <a:xfrm>
            <a:off x="9328520" y="8819181"/>
            <a:ext cx="339690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 des Klinozoisits (Epidot)</a:t>
            </a:r>
          </a:p>
        </p:txBody>
      </p:sp>
      <p:sp>
        <p:nvSpPr>
          <p:cNvPr id="102" name="Abb. 5.11"/>
          <p:cNvSpPr txBox="1"/>
          <p:nvPr/>
        </p:nvSpPr>
        <p:spPr>
          <a:xfrm>
            <a:off x="9328520" y="8450881"/>
            <a:ext cx="121131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5.11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04" name="Abb_5_12.png" descr="Abb_5_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838363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07" name="Struktur eines Ringsilikats: Cordierit"/>
          <p:cNvSpPr txBox="1"/>
          <p:nvPr/>
        </p:nvSpPr>
        <p:spPr>
          <a:xfrm>
            <a:off x="9103988" y="8200388"/>
            <a:ext cx="362143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Struktur eines Ringsilikats: Cordierit</a:t>
            </a:r>
          </a:p>
        </p:txBody>
      </p:sp>
      <p:sp>
        <p:nvSpPr>
          <p:cNvPr id="108" name="Abb. 5.12"/>
          <p:cNvSpPr txBox="1"/>
          <p:nvPr/>
        </p:nvSpPr>
        <p:spPr>
          <a:xfrm>
            <a:off x="9103988" y="7832088"/>
            <a:ext cx="124256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5.12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Image Gallery"/>
          <p:cNvGrpSpPr/>
          <p:nvPr/>
        </p:nvGrpSpPr>
        <p:grpSpPr>
          <a:xfrm>
            <a:off x="568390" y="1622599"/>
            <a:ext cx="11266836" cy="7285483"/>
            <a:chOff x="0" y="0"/>
            <a:chExt cx="11266834" cy="7285482"/>
          </a:xfrm>
        </p:grpSpPr>
        <p:pic>
          <p:nvPicPr>
            <p:cNvPr id="110" name="Abb_5_13.png" descr="Abb_5_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162" r="0" b="1920"/>
            <a:stretch>
              <a:fillRect/>
            </a:stretch>
          </p:blipFill>
          <p:spPr>
            <a:xfrm>
              <a:off x="134509" y="0"/>
              <a:ext cx="10997817" cy="674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" name="Type to enter a caption."/>
            <p:cNvSpPr/>
            <p:nvPr/>
          </p:nvSpPr>
          <p:spPr>
            <a:xfrm>
              <a:off x="0" y="6822950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13" name="Einfachketten von [SiO4]-Tetraedern. a Periodizität 2 bei den Pyroxenen; b Periodizität 3 bei manchen Pyroxenoiden"/>
          <p:cNvSpPr txBox="1"/>
          <p:nvPr/>
        </p:nvSpPr>
        <p:spPr>
          <a:xfrm>
            <a:off x="484994" y="8819181"/>
            <a:ext cx="122404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Einfachketten von [SiO</a:t>
            </a:r>
            <a:r>
              <a:rPr baseline="-16666" sz="600"/>
              <a:t>4</a:t>
            </a:r>
            <a:r>
              <a:t>]-Tetraedern. a Periodizität 2 bei den Pyroxenen; b Periodizität 3 bei manchen Pyroxenoiden</a:t>
            </a:r>
          </a:p>
        </p:txBody>
      </p:sp>
      <p:sp>
        <p:nvSpPr>
          <p:cNvPr id="114" name="Abb. 5.13"/>
          <p:cNvSpPr txBox="1"/>
          <p:nvPr/>
        </p:nvSpPr>
        <p:spPr>
          <a:xfrm>
            <a:off x="484994" y="8410115"/>
            <a:ext cx="124212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/>
            </a:lvl1pPr>
          </a:lstStyle>
          <a:p>
            <a:pPr/>
            <a:r>
              <a:t>Abb. 5.13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Image Gallery"/>
          <p:cNvGrpSpPr/>
          <p:nvPr/>
        </p:nvGrpSpPr>
        <p:grpSpPr>
          <a:xfrm>
            <a:off x="568390" y="1622599"/>
            <a:ext cx="11266836" cy="6942583"/>
            <a:chOff x="0" y="0"/>
            <a:chExt cx="11266834" cy="6942582"/>
          </a:xfrm>
        </p:grpSpPr>
        <p:pic>
          <p:nvPicPr>
            <p:cNvPr id="116" name="Abb_5_14.png" descr="Abb_5_1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531" r="0" b="7531"/>
            <a:stretch>
              <a:fillRect/>
            </a:stretch>
          </p:blipFill>
          <p:spPr>
            <a:xfrm>
              <a:off x="846927" y="0"/>
              <a:ext cx="9572981" cy="6403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" name="Type to enter a caption."/>
            <p:cNvSpPr/>
            <p:nvPr/>
          </p:nvSpPr>
          <p:spPr>
            <a:xfrm>
              <a:off x="0" y="6480050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19" name="Struktur einer Einfachkette der Pyroxene"/>
          <p:cNvSpPr txBox="1"/>
          <p:nvPr/>
        </p:nvSpPr>
        <p:spPr>
          <a:xfrm>
            <a:off x="484994" y="8819181"/>
            <a:ext cx="122404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 einer Einfachkette der Pyroxene</a:t>
            </a:r>
          </a:p>
        </p:txBody>
      </p:sp>
      <p:sp>
        <p:nvSpPr>
          <p:cNvPr id="120" name="Abb. 5.14"/>
          <p:cNvSpPr txBox="1"/>
          <p:nvPr/>
        </p:nvSpPr>
        <p:spPr>
          <a:xfrm>
            <a:off x="484994" y="8425481"/>
            <a:ext cx="124781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/>
            </a:lvl1pPr>
          </a:lstStyle>
          <a:p>
            <a:pPr/>
            <a:r>
              <a:t>Abb. 5.14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Image Gallery"/>
          <p:cNvGrpSpPr/>
          <p:nvPr/>
        </p:nvGrpSpPr>
        <p:grpSpPr>
          <a:xfrm>
            <a:off x="568390" y="1622599"/>
            <a:ext cx="11266836" cy="7629351"/>
            <a:chOff x="0" y="0"/>
            <a:chExt cx="11266834" cy="7629350"/>
          </a:xfrm>
        </p:grpSpPr>
        <p:pic>
          <p:nvPicPr>
            <p:cNvPr id="122" name="Abb_5_15.png" descr="Abb_5_1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893220" y="0"/>
              <a:ext cx="9480394" cy="7090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Type to enter a caption."/>
            <p:cNvSpPr/>
            <p:nvPr/>
          </p:nvSpPr>
          <p:spPr>
            <a:xfrm>
              <a:off x="0" y="7166818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25" name="Strukturen von Klino- (a) und Orthopyroxenen (b"/>
          <p:cNvSpPr txBox="1"/>
          <p:nvPr/>
        </p:nvSpPr>
        <p:spPr>
          <a:xfrm>
            <a:off x="568390" y="8844581"/>
            <a:ext cx="1215703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Strukturen von Klino- (a) und Orthopyroxenen (b</a:t>
            </a:r>
          </a:p>
        </p:txBody>
      </p:sp>
      <p:sp>
        <p:nvSpPr>
          <p:cNvPr id="126" name="Abb. 5.15"/>
          <p:cNvSpPr txBox="1"/>
          <p:nvPr/>
        </p:nvSpPr>
        <p:spPr>
          <a:xfrm>
            <a:off x="568391" y="8554467"/>
            <a:ext cx="12363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5.15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28" name="Abb_5_16.png" descr="Abb_5_1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5846754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31" name="Darstellung der Pyroxen-Struktur nach dem I- Strukturmodell (I-beam)…"/>
          <p:cNvSpPr txBox="1"/>
          <p:nvPr/>
        </p:nvSpPr>
        <p:spPr>
          <a:xfrm>
            <a:off x="6792879" y="6859313"/>
            <a:ext cx="5572977" cy="2302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Darstellung der Pyroxen-Struktur nach dem I- Strukturmodell (I-beam)</a:t>
            </a:r>
          </a:p>
          <a:p>
            <a:pPr/>
            <a:r>
              <a:t> a Die sich gegenüberliegenden, eingefärbten Tetraeder-Kettenpaare mit den dazwischenliegenden M1-Plätzen bilden eine I-Struktur entlang der c-Achse. b Definition der Orientierungen (C) und (􏰁) im M1-Oktaeder. Wird ein Oktaeder in Richtung der c-Achse betrachtet, zeigt die dem Betrachter zugewandte dreieckige Seite des Oktaeders nach oben (􏰁-) oder unten (+)</a:t>
            </a:r>
          </a:p>
        </p:txBody>
      </p:sp>
      <p:sp>
        <p:nvSpPr>
          <p:cNvPr id="132" name="Abb. 5.16"/>
          <p:cNvSpPr txBox="1"/>
          <p:nvPr/>
        </p:nvSpPr>
        <p:spPr>
          <a:xfrm>
            <a:off x="6792878" y="6516413"/>
            <a:ext cx="111899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Abb. 5.16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Image Gallery"/>
          <p:cNvGrpSpPr/>
          <p:nvPr/>
        </p:nvGrpSpPr>
        <p:grpSpPr>
          <a:xfrm>
            <a:off x="568390" y="1635299"/>
            <a:ext cx="11266836" cy="8078216"/>
            <a:chOff x="0" y="0"/>
            <a:chExt cx="11266834" cy="8078214"/>
          </a:xfrm>
        </p:grpSpPr>
        <p:pic>
          <p:nvPicPr>
            <p:cNvPr id="134" name="Abb_5_17.png" descr="Abb_5_1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095249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37" name="Zusammensetzung der Pyroxene des CaSiO3 -MgSiO3 - FeSiO3-Systems. Der Übergangsbereich zwischen Augit und den an Fe und Mg reichen Pyroxenen weist intermediäre Zusammensetzun- gen auf, für die zwei koexistierende Pyroxene vorliegen. Der Schnitt A–B entsp"/>
          <p:cNvSpPr txBox="1"/>
          <p:nvPr/>
        </p:nvSpPr>
        <p:spPr>
          <a:xfrm>
            <a:off x="8844055" y="4695999"/>
            <a:ext cx="3881370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Zusammensetzung der Pyroxene des CaSiO3 -MgSiO3 - FeSiO3-Systems. Der Übergangsbereich zwischen Augit und den an Fe und Mg reichen Pyroxenen weist intermediäre Zusammensetzun- gen auf, für die zwei koexistierende Pyroxene vorliegen. Der Schnitt A–B entspricht dem Profil T–X von Abb. 6.21. (Nach Deer, Howie und Zussman 1992)</a:t>
            </a:r>
          </a:p>
        </p:txBody>
      </p:sp>
      <p:sp>
        <p:nvSpPr>
          <p:cNvPr id="138" name="Abb. 5.17"/>
          <p:cNvSpPr txBox="1"/>
          <p:nvPr/>
        </p:nvSpPr>
        <p:spPr>
          <a:xfrm>
            <a:off x="8844055" y="4353099"/>
            <a:ext cx="110242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Abb. 5.17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40" name="Abb_5_18.png" descr="Abb_5_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266835" cy="5709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43" name="Struktur der Doppelketten bei Amphibolen"/>
          <p:cNvSpPr txBox="1"/>
          <p:nvPr/>
        </p:nvSpPr>
        <p:spPr>
          <a:xfrm>
            <a:off x="568390" y="8940495"/>
            <a:ext cx="121570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 der Doppelketten bei Amphibolen</a:t>
            </a:r>
          </a:p>
        </p:txBody>
      </p:sp>
      <p:sp>
        <p:nvSpPr>
          <p:cNvPr id="144" name="Abb. 4.20"/>
          <p:cNvSpPr txBox="1"/>
          <p:nvPr/>
        </p:nvSpPr>
        <p:spPr>
          <a:xfrm>
            <a:off x="568390" y="8495690"/>
            <a:ext cx="130239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4.20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Image Gallery"/>
          <p:cNvGrpSpPr/>
          <p:nvPr/>
        </p:nvGrpSpPr>
        <p:grpSpPr>
          <a:xfrm>
            <a:off x="558915" y="1622599"/>
            <a:ext cx="11276311" cy="8078216"/>
            <a:chOff x="0" y="0"/>
            <a:chExt cx="11276310" cy="8078214"/>
          </a:xfrm>
        </p:grpSpPr>
        <p:pic>
          <p:nvPicPr>
            <p:cNvPr id="38" name="Abb_5_01.png" descr="Abb_5_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40940" y="0"/>
              <a:ext cx="10794430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Type to enter a caption."/>
            <p:cNvSpPr/>
            <p:nvPr/>
          </p:nvSpPr>
          <p:spPr>
            <a:xfrm>
              <a:off x="0" y="7615682"/>
              <a:ext cx="11276311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41" name="Geschätzte Volumenanteile (Vol.-%) der häufigsten Minerale der Erdkruste (Daten nach Henderson und Henderson 2009)"/>
          <p:cNvSpPr txBox="1"/>
          <p:nvPr/>
        </p:nvSpPr>
        <p:spPr>
          <a:xfrm>
            <a:off x="8531793" y="2221531"/>
            <a:ext cx="419363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Geschätzte Volumenanteile (Vol.-%) der häufigsten Minerale der Erdkruste (Daten nach Henderson und Henderson 2009)</a:t>
            </a:r>
          </a:p>
        </p:txBody>
      </p:sp>
      <p:sp>
        <p:nvSpPr>
          <p:cNvPr id="42" name="Abb. 5.1"/>
          <p:cNvSpPr txBox="1"/>
          <p:nvPr/>
        </p:nvSpPr>
        <p:spPr>
          <a:xfrm>
            <a:off x="8531793" y="1853231"/>
            <a:ext cx="109935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5.1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Image Gallery"/>
          <p:cNvGrpSpPr/>
          <p:nvPr/>
        </p:nvGrpSpPr>
        <p:grpSpPr>
          <a:xfrm>
            <a:off x="568390" y="1824704"/>
            <a:ext cx="11266836" cy="7876111"/>
            <a:chOff x="0" y="202104"/>
            <a:chExt cx="11266834" cy="7876109"/>
          </a:xfrm>
        </p:grpSpPr>
        <p:pic>
          <p:nvPicPr>
            <p:cNvPr id="146" name="Abb_5_19.png" descr="Abb_5_1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202104"/>
              <a:ext cx="11266835" cy="6104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49" name="Zusammensetzungen der Amphibole des Systems Mg7Si8O22(OH)2 – Fe7Si8O22(OH)2 –Ca7Si8O22(OH)2"/>
          <p:cNvSpPr txBox="1"/>
          <p:nvPr/>
        </p:nvSpPr>
        <p:spPr>
          <a:xfrm>
            <a:off x="1685190" y="8698531"/>
            <a:ext cx="963442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Zusammensetzungen der Amphibole des Systems Mg</a:t>
            </a:r>
            <a:r>
              <a:rPr baseline="-5999"/>
              <a:t>7</a:t>
            </a:r>
            <a:r>
              <a:t>Si</a:t>
            </a:r>
            <a:r>
              <a:rPr baseline="-5999"/>
              <a:t>8</a:t>
            </a:r>
            <a:r>
              <a:t>O</a:t>
            </a:r>
            <a:r>
              <a:rPr baseline="-5999"/>
              <a:t>22</a:t>
            </a:r>
            <a:r>
              <a:t>(OH)</a:t>
            </a:r>
            <a:r>
              <a:rPr baseline="-5999"/>
              <a:t>2</a:t>
            </a:r>
            <a:r>
              <a:t> – Fe</a:t>
            </a:r>
            <a:r>
              <a:rPr baseline="-5999"/>
              <a:t>7</a:t>
            </a:r>
            <a:r>
              <a:t>Si</a:t>
            </a:r>
            <a:r>
              <a:rPr baseline="-5999"/>
              <a:t>8</a:t>
            </a:r>
            <a:r>
              <a:t>O</a:t>
            </a:r>
            <a:r>
              <a:rPr baseline="-5999"/>
              <a:t>22</a:t>
            </a:r>
            <a:r>
              <a:t>(OH)</a:t>
            </a:r>
            <a:r>
              <a:rPr baseline="-5999"/>
              <a:t>2</a:t>
            </a:r>
            <a:r>
              <a:t> –Ca</a:t>
            </a:r>
            <a:r>
              <a:rPr baseline="-5999"/>
              <a:t>7</a:t>
            </a:r>
            <a:r>
              <a:t>Si</a:t>
            </a:r>
            <a:r>
              <a:rPr baseline="-5999"/>
              <a:t>8</a:t>
            </a:r>
            <a:r>
              <a:t>O</a:t>
            </a:r>
            <a:r>
              <a:rPr baseline="-5999"/>
              <a:t>22</a:t>
            </a:r>
            <a:r>
              <a:t>(OH)</a:t>
            </a:r>
            <a:r>
              <a:rPr baseline="-5999"/>
              <a:t>2</a:t>
            </a:r>
          </a:p>
        </p:txBody>
      </p:sp>
      <p:sp>
        <p:nvSpPr>
          <p:cNvPr id="150" name="Abb. 4.19"/>
          <p:cNvSpPr txBox="1"/>
          <p:nvPr/>
        </p:nvSpPr>
        <p:spPr>
          <a:xfrm>
            <a:off x="1685190" y="8330231"/>
            <a:ext cx="125897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4.19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52" name="Abb_5_20.png" descr="Abb_5_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8235556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55" name="Abb. 5.20"/>
          <p:cNvSpPr txBox="1"/>
          <p:nvPr/>
        </p:nvSpPr>
        <p:spPr>
          <a:xfrm>
            <a:off x="9224710" y="6520481"/>
            <a:ext cx="129089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5.20</a:t>
            </a:r>
            <a:r>
              <a:t> </a:t>
            </a:r>
          </a:p>
        </p:txBody>
      </p:sp>
      <p:sp>
        <p:nvSpPr>
          <p:cNvPr id="156" name="Struktur der Schichtsilikate: Ein hexagonaler Ring in einer Si2O5 -Schicht zeigt die Positionierung der endständigen Sauerstoff- atome und der OH-Gruppe. In einer idealen Schicht ist die Größe der Dreiecke (gestrichelt) gleich der Größe der dreieckigen S"/>
          <p:cNvSpPr txBox="1"/>
          <p:nvPr/>
        </p:nvSpPr>
        <p:spPr>
          <a:xfrm>
            <a:off x="9224711" y="6888781"/>
            <a:ext cx="3141145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 der Schichtsilikate: Ein hexagonaler Ring in einer Si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  <a:r>
              <a:t> -Schicht zeigt die Positionierung der endständigen Sauerstoff- atome und der OH-Gruppe. In einer idealen Schicht ist die Größe der Dreiecke (gestrichelt) gleich der Größe der dreieckigen Seitenflächen der XO</a:t>
            </a:r>
            <a:r>
              <a:rPr baseline="-5999"/>
              <a:t>6</a:t>
            </a:r>
            <a:r>
              <a:t> -Oktaeder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Image Gallery"/>
          <p:cNvGrpSpPr/>
          <p:nvPr/>
        </p:nvGrpSpPr>
        <p:grpSpPr>
          <a:xfrm>
            <a:off x="568390" y="2924861"/>
            <a:ext cx="11266836" cy="6775953"/>
            <a:chOff x="0" y="1302262"/>
            <a:chExt cx="11266834" cy="6775952"/>
          </a:xfrm>
        </p:grpSpPr>
        <p:pic>
          <p:nvPicPr>
            <p:cNvPr id="158" name="Abb_5_21.png" descr="Abb_5_2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1302262"/>
              <a:ext cx="11266835" cy="3903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61" name="Unterschiedliche Arten von Schichtsilikaten (T: Tetraederschicht, O: Oktaederschicht)"/>
          <p:cNvSpPr txBox="1"/>
          <p:nvPr/>
        </p:nvSpPr>
        <p:spPr>
          <a:xfrm>
            <a:off x="2543522" y="8418830"/>
            <a:ext cx="791775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Unterschiedliche Arten von Schichtsilikaten (T: Tetraederschicht, O: Oktaederschicht)</a:t>
            </a:r>
          </a:p>
        </p:txBody>
      </p:sp>
      <p:sp>
        <p:nvSpPr>
          <p:cNvPr id="162" name="Abb. 5.21"/>
          <p:cNvSpPr txBox="1"/>
          <p:nvPr/>
        </p:nvSpPr>
        <p:spPr>
          <a:xfrm>
            <a:off x="2543522" y="8050530"/>
            <a:ext cx="124256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5.21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64" name="Abb_5_22.png" descr="Abb_5_2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675097" y="0"/>
              <a:ext cx="3973041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67" name="Abb. 5.22"/>
          <p:cNvSpPr txBox="1"/>
          <p:nvPr/>
        </p:nvSpPr>
        <p:spPr>
          <a:xfrm>
            <a:off x="7728761" y="8330231"/>
            <a:ext cx="127382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5.22</a:t>
            </a:r>
            <a:r>
              <a:t> </a:t>
            </a:r>
          </a:p>
        </p:txBody>
      </p:sp>
      <p:sp>
        <p:nvSpPr>
          <p:cNvPr id="168" name="Klassifikation der Schichtsilikate"/>
          <p:cNvSpPr txBox="1"/>
          <p:nvPr/>
        </p:nvSpPr>
        <p:spPr>
          <a:xfrm>
            <a:off x="7728761" y="8698531"/>
            <a:ext cx="322761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Klassifikation der Schichtsilikate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olytypie bei Glimmern.…"/>
          <p:cNvSpPr txBox="1"/>
          <p:nvPr/>
        </p:nvSpPr>
        <p:spPr>
          <a:xfrm>
            <a:off x="9354361" y="5089191"/>
            <a:ext cx="3227615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Polytypie bei Glimmern.</a:t>
            </a:r>
          </a:p>
          <a:p>
            <a:pPr/>
            <a:r>
              <a:t>a Es gibt drei mögliche Richtun-</a:t>
            </a:r>
          </a:p>
          <a:p>
            <a:pPr/>
            <a:r>
              <a:t>gen, die hexagonalen Si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  <a:r>
              <a:t>(OH)-Schichten aneinanderzufügen.</a:t>
            </a:r>
          </a:p>
          <a:p>
            <a:pPr/>
            <a:r>
              <a:t>b Packung der Si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  <a:r>
              <a:t>(OH)-Schichten entlang einer gemeinsamen Richtung.</a:t>
            </a:r>
          </a:p>
          <a:p>
            <a:pPr/>
            <a:r>
              <a:t>c Packung der Si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  <a:r>
              <a:t>(OH)-Schichten in zwei Richtungen, jeweils um 120ı versetzt.</a:t>
            </a:r>
          </a:p>
          <a:p>
            <a:pPr/>
            <a:r>
              <a:t>d Packung der Si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  <a:r>
              <a:t>(OH)-Schichten in drei Richtungen, jeweils um 120ı versetzt. Schicht 3 liegt exakt über Schicht 0 und ist nur für die bessere Darstellung leicht verschoben</a:t>
            </a:r>
          </a:p>
        </p:txBody>
      </p:sp>
      <p:grpSp>
        <p:nvGrpSpPr>
          <p:cNvPr id="173" name="Image Gallery"/>
          <p:cNvGrpSpPr/>
          <p:nvPr/>
        </p:nvGrpSpPr>
        <p:grpSpPr>
          <a:xfrm>
            <a:off x="568390" y="2110511"/>
            <a:ext cx="8874395" cy="7590304"/>
            <a:chOff x="0" y="487912"/>
            <a:chExt cx="8874393" cy="7590302"/>
          </a:xfrm>
        </p:grpSpPr>
        <p:pic>
          <p:nvPicPr>
            <p:cNvPr id="171" name="Abb_5_23.png" descr="Abb_5_2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487912"/>
              <a:ext cx="8874394" cy="6563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Type to enter a caption."/>
            <p:cNvSpPr/>
            <p:nvPr/>
          </p:nvSpPr>
          <p:spPr>
            <a:xfrm>
              <a:off x="0" y="7615682"/>
              <a:ext cx="8874394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74" name="Abb. 5.23"/>
          <p:cNvSpPr txBox="1"/>
          <p:nvPr/>
        </p:nvSpPr>
        <p:spPr>
          <a:xfrm>
            <a:off x="9354361" y="4716922"/>
            <a:ext cx="127337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5.23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Image Gallery"/>
          <p:cNvGrpSpPr/>
          <p:nvPr/>
        </p:nvGrpSpPr>
        <p:grpSpPr>
          <a:xfrm>
            <a:off x="568390" y="2263892"/>
            <a:ext cx="11266836" cy="7436923"/>
            <a:chOff x="0" y="641292"/>
            <a:chExt cx="11266834" cy="7436922"/>
          </a:xfrm>
        </p:grpSpPr>
        <p:pic>
          <p:nvPicPr>
            <p:cNvPr id="176" name="Abb_5_24.png" descr="Abb_5_2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641292"/>
              <a:ext cx="11266835" cy="5225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79" name="Struktur des Muskovits in Seitenansicht. Die Schicht des Typs 2 : 1 setzt sich aus zwei Si und Al enthaltenden Tetraederschichten zusammen, die eine Oktaederschicht mit Mg2+ einschließen. Die Schichten weisen innerhalb der Sta- peleinheit einen gewissen "/>
          <p:cNvSpPr txBox="1"/>
          <p:nvPr/>
        </p:nvSpPr>
        <p:spPr>
          <a:xfrm>
            <a:off x="568390" y="8095281"/>
            <a:ext cx="1126683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Struktur des Muskovits in Seitenansicht. Die Schicht des Typs 2 : 1 setzt sich aus zwei Si und Al enthaltenden Tetraederschichten zusammen, die eine Oktaederschicht mit Mg</a:t>
            </a:r>
            <a:r>
              <a:rPr baseline="31999"/>
              <a:t>2+</a:t>
            </a:r>
            <a:r>
              <a:rPr baseline="50000" sz="600"/>
              <a:t> </a:t>
            </a:r>
            <a:r>
              <a:t>einschließen. Die Schichten weisen innerhalb der Sta- peleinheit einen gewissen Versatz auf (durch den Pfeil angezeigt), der eine monokline Einheitszelle zur Folge hat (gestrichelt eingefasster Bereich). K</a:t>
            </a:r>
            <a:r>
              <a:rPr baseline="31999"/>
              <a:t>+</a:t>
            </a:r>
            <a:r>
              <a:t> besetzt die Zwischenschichtplätze</a:t>
            </a:r>
          </a:p>
        </p:txBody>
      </p:sp>
      <p:sp>
        <p:nvSpPr>
          <p:cNvPr id="180" name="Abb. 5.24"/>
          <p:cNvSpPr txBox="1"/>
          <p:nvPr/>
        </p:nvSpPr>
        <p:spPr>
          <a:xfrm>
            <a:off x="568390" y="7726981"/>
            <a:ext cx="127906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5.24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82" name="Abb_5_25.png" descr="Abb_5_2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266835" cy="6026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85" name="Abb. 5.25"/>
          <p:cNvSpPr txBox="1"/>
          <p:nvPr/>
        </p:nvSpPr>
        <p:spPr>
          <a:xfrm>
            <a:off x="568390" y="7726981"/>
            <a:ext cx="126757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5.25</a:t>
            </a:r>
            <a:r>
              <a:t> </a:t>
            </a:r>
          </a:p>
        </p:txBody>
      </p:sp>
      <p:sp>
        <p:nvSpPr>
          <p:cNvPr id="186" name="Die Beziehungen zwischen Hoch- und Tiefquarz:…"/>
          <p:cNvSpPr txBox="1"/>
          <p:nvPr/>
        </p:nvSpPr>
        <p:spPr>
          <a:xfrm>
            <a:off x="568390" y="8095281"/>
            <a:ext cx="1126683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Die Beziehungen zwischen Hoch- und Tiefquarz:</a:t>
            </a:r>
          </a:p>
          <a:p>
            <a:pPr/>
            <a:r>
              <a:t>Projektion der Si-Atome auf die Ebene ab des β-Quarzes. Die Verzerrung der Struktur des Tiefquarzes erfolgt durch Drehung der Tetraeder mit einhergehender Symmetrieerniedrigung von hexagonal zu rhomboedrisch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88" name="Abb_5_26.png" descr="Abb_5_2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140589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91" name="Abb. 5.26"/>
          <p:cNvSpPr txBox="1"/>
          <p:nvPr/>
        </p:nvSpPr>
        <p:spPr>
          <a:xfrm>
            <a:off x="7339409" y="7371381"/>
            <a:ext cx="127873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5.26</a:t>
            </a:r>
            <a:r>
              <a:t> </a:t>
            </a:r>
          </a:p>
        </p:txBody>
      </p:sp>
      <p:sp>
        <p:nvSpPr>
          <p:cNvPr id="192" name="Displazive Umwandlung: Übergang von Tief- zu Hochquarz"/>
          <p:cNvSpPr txBox="1"/>
          <p:nvPr/>
        </p:nvSpPr>
        <p:spPr>
          <a:xfrm>
            <a:off x="7339409" y="7739681"/>
            <a:ext cx="43823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Displazive Umwandlung: Übergang von Tief- zu Hochquarz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194" name="Abb_5_27.png" descr="Abb_5_2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607841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197" name="Abb. 5.27"/>
          <p:cNvSpPr txBox="1"/>
          <p:nvPr/>
        </p:nvSpPr>
        <p:spPr>
          <a:xfrm>
            <a:off x="8950390" y="7899400"/>
            <a:ext cx="126009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5.27</a:t>
            </a:r>
            <a:r>
              <a:t> </a:t>
            </a:r>
          </a:p>
        </p:txBody>
      </p:sp>
      <p:sp>
        <p:nvSpPr>
          <p:cNvPr id="198" name="Die Helix von Hochquarz in zwei unter- schiedlichen Projektionen"/>
          <p:cNvSpPr txBox="1"/>
          <p:nvPr/>
        </p:nvSpPr>
        <p:spPr>
          <a:xfrm>
            <a:off x="8950390" y="8267699"/>
            <a:ext cx="377503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Die Helix von Hochquarz in zwei unter- schiedlichen Projektionen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00" name="Abb_5_28.png" descr="Abb_5_2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181498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03" name="Abb. 5.28"/>
          <p:cNvSpPr txBox="1"/>
          <p:nvPr/>
        </p:nvSpPr>
        <p:spPr>
          <a:xfrm>
            <a:off x="9039860" y="7292338"/>
            <a:ext cx="128520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5.28</a:t>
            </a:r>
            <a:r>
              <a:t> </a:t>
            </a:r>
          </a:p>
        </p:txBody>
      </p:sp>
      <p:sp>
        <p:nvSpPr>
          <p:cNvPr id="204" name="Auf die (001)-Ebene projizierte Struktur des Hoch-Tridymits. Im Ring weisen die Tetraederspitzen abwechselnd nach oben oder unten"/>
          <p:cNvSpPr txBox="1"/>
          <p:nvPr/>
        </p:nvSpPr>
        <p:spPr>
          <a:xfrm>
            <a:off x="8950390" y="7660638"/>
            <a:ext cx="377503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Auf die (001)-Ebene projizierte Struktur des Hoch-Tridymits. Im Ring weisen die Tetraederspitzen abwechselnd nach oben oder unten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Image Gallery"/>
          <p:cNvGrpSpPr/>
          <p:nvPr/>
        </p:nvGrpSpPr>
        <p:grpSpPr>
          <a:xfrm>
            <a:off x="544528" y="1622599"/>
            <a:ext cx="11290698" cy="8078216"/>
            <a:chOff x="0" y="0"/>
            <a:chExt cx="11290696" cy="8078214"/>
          </a:xfrm>
        </p:grpSpPr>
        <p:pic>
          <p:nvPicPr>
            <p:cNvPr id="44" name="Abb_5_02.png" descr="Abb_5_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8753361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Type to enter a caption."/>
            <p:cNvSpPr/>
            <p:nvPr/>
          </p:nvSpPr>
          <p:spPr>
            <a:xfrm>
              <a:off x="0" y="7615682"/>
              <a:ext cx="11290697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47" name="Relative Häufigkeit der Elemente im Universum. Die Häufigkeit der Elemente wird relativ zur Häufigkeit von Silicium angegeben, die auf 106 festgelegt wurde, und logarithmisch dargestellt"/>
          <p:cNvSpPr txBox="1"/>
          <p:nvPr/>
        </p:nvSpPr>
        <p:spPr>
          <a:xfrm>
            <a:off x="9646684" y="7371381"/>
            <a:ext cx="3078741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Relative Häufigkeit der Elemente im Universum. Die Häufigkeit der Elemente wird relativ zur Häufigkeit von Silicium angegeben, die auf 106 festgelegt wurde, und logarithmisch dargestellt</a:t>
            </a:r>
          </a:p>
        </p:txBody>
      </p:sp>
      <p:sp>
        <p:nvSpPr>
          <p:cNvPr id="48" name="Abb. 5.2"/>
          <p:cNvSpPr txBox="1"/>
          <p:nvPr/>
        </p:nvSpPr>
        <p:spPr>
          <a:xfrm>
            <a:off x="9706839" y="7003081"/>
            <a:ext cx="113061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06" name="Abb_5_29.png" descr="Abb_5_2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266835" cy="6554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09" name="Abb. 5.29"/>
          <p:cNvSpPr txBox="1"/>
          <p:nvPr/>
        </p:nvSpPr>
        <p:spPr>
          <a:xfrm>
            <a:off x="2426775" y="8451545"/>
            <a:ext cx="127873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5.29</a:t>
            </a:r>
            <a:r>
              <a:t> </a:t>
            </a:r>
          </a:p>
        </p:txBody>
      </p:sp>
      <p:sp>
        <p:nvSpPr>
          <p:cNvPr id="210" name="Stapelsequenz ABABAB des Hoch-Tridymits"/>
          <p:cNvSpPr txBox="1"/>
          <p:nvPr/>
        </p:nvSpPr>
        <p:spPr>
          <a:xfrm>
            <a:off x="2426775" y="8819845"/>
            <a:ext cx="445775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Stapelsequenz ABABAB des Hoch-Tridymits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12" name="Abb_5_30.png" descr="Abb_5_3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343724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15" name="Abb. 5.30"/>
          <p:cNvSpPr txBox="1"/>
          <p:nvPr/>
        </p:nvSpPr>
        <p:spPr>
          <a:xfrm>
            <a:off x="9998516" y="8209581"/>
            <a:ext cx="129045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5.30</a:t>
            </a:r>
            <a:r>
              <a:t> </a:t>
            </a:r>
          </a:p>
        </p:txBody>
      </p:sp>
      <p:sp>
        <p:nvSpPr>
          <p:cNvPr id="216" name="Die Kurbelwel- len-Struktur (crankshaft) der Feldspäte"/>
          <p:cNvSpPr txBox="1"/>
          <p:nvPr/>
        </p:nvSpPr>
        <p:spPr>
          <a:xfrm>
            <a:off x="9998516" y="8577881"/>
            <a:ext cx="282850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Die Kurbelwel- len-Struktur (crankshaft) der Feldspäte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18" name="Abb_5_31.png" descr="Abb_5_3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203840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21" name="Mischkristalle (farbige Fläche) der Hochtemperatur-Alka- lifeldspäte und der Plagioklas-Reihe: die Unterteilung der Plagioklas- Reihe in Abhängigkeit von der Zusammensetzung (nach Deer, Howie und Zussman 1992). Siehe auch Abb. 6.19"/>
          <p:cNvSpPr txBox="1"/>
          <p:nvPr/>
        </p:nvSpPr>
        <p:spPr>
          <a:xfrm>
            <a:off x="9998516" y="6888781"/>
            <a:ext cx="2828508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Mischkristalle (farbige Fläche) der Hochtemperatur-Alka- lifeldspäte und der Plagioklas-Reihe: die Unterteilung der Plagioklas- Reihe in Abhängigkeit von der Zusammensetzung (nach Deer, Howie und Zussman 1992). Siehe auch Abb. 6.19</a:t>
            </a:r>
          </a:p>
        </p:txBody>
      </p:sp>
      <p:sp>
        <p:nvSpPr>
          <p:cNvPr id="222" name="Abb. 5.31"/>
          <p:cNvSpPr txBox="1"/>
          <p:nvPr/>
        </p:nvSpPr>
        <p:spPr>
          <a:xfrm>
            <a:off x="9998516" y="6399168"/>
            <a:ext cx="124212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5.31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24" name="Abb_5_32.png" descr="Abb_5_3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086761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27" name="Abb. 5.32"/>
          <p:cNvSpPr txBox="1"/>
          <p:nvPr/>
        </p:nvSpPr>
        <p:spPr>
          <a:xfrm>
            <a:off x="9998516" y="6520481"/>
            <a:ext cx="127337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5.32</a:t>
            </a:r>
            <a:r>
              <a:t> </a:t>
            </a:r>
          </a:p>
        </p:txBody>
      </p:sp>
      <p:sp>
        <p:nvSpPr>
          <p:cNvPr id="228" name="Phasendiagramm des Systems Albit – Orthoklas. Bei Temperaturen unterhalb 600 °C tritt eine große Mischungslücke auf. Die Buchstaben M und T zeigen die monoklinen und triklinen Phasen an (nach Smith und Brown1988)"/>
          <p:cNvSpPr txBox="1"/>
          <p:nvPr/>
        </p:nvSpPr>
        <p:spPr>
          <a:xfrm>
            <a:off x="9998516" y="6888781"/>
            <a:ext cx="2828508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Phasendiagramm des Systems Albit – Orthoklas. Bei Temperaturen unterhalb 600 °C tritt eine große Mischungslücke auf. Die Buchstaben M und T zeigen die monoklinen und triklinen Phasen an (nach Smith und Brown1988)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Image Gallery"/>
          <p:cNvGrpSpPr/>
          <p:nvPr/>
        </p:nvGrpSpPr>
        <p:grpSpPr>
          <a:xfrm>
            <a:off x="568390" y="1622599"/>
            <a:ext cx="11266836" cy="7208979"/>
            <a:chOff x="0" y="0"/>
            <a:chExt cx="11266834" cy="7208977"/>
          </a:xfrm>
        </p:grpSpPr>
        <p:pic>
          <p:nvPicPr>
            <p:cNvPr id="230" name="Abb_5_33.png" descr="Abb_5_3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638733" y="0"/>
              <a:ext cx="9802871" cy="6670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Type to enter a caption."/>
            <p:cNvSpPr/>
            <p:nvPr/>
          </p:nvSpPr>
          <p:spPr>
            <a:xfrm>
              <a:off x="0" y="6746445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33" name="Abb. 5.33"/>
          <p:cNvSpPr txBox="1"/>
          <p:nvPr/>
        </p:nvSpPr>
        <p:spPr>
          <a:xfrm>
            <a:off x="2126605" y="8407144"/>
            <a:ext cx="127292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5.33</a:t>
            </a:r>
            <a:r>
              <a:t> </a:t>
            </a:r>
          </a:p>
        </p:txBody>
      </p:sp>
      <p:sp>
        <p:nvSpPr>
          <p:cNvPr id="234" name="Die drei Mischungslücken der Plagioklas-Reihe bei niedrigen Temperaturen (nach Ribbe 1983)"/>
          <p:cNvSpPr txBox="1"/>
          <p:nvPr/>
        </p:nvSpPr>
        <p:spPr>
          <a:xfrm>
            <a:off x="2126605" y="8775444"/>
            <a:ext cx="71141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Die drei Mischungslücken der Plagioklas-Reihe bei niedrigen Temperaturen (nach Ribbe 1983)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36" name="Abb_5_34.png" descr="Abb_5_3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515157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39" name="Abb. 5.34"/>
          <p:cNvSpPr txBox="1"/>
          <p:nvPr/>
        </p:nvSpPr>
        <p:spPr>
          <a:xfrm>
            <a:off x="7848662" y="7581644"/>
            <a:ext cx="127862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5.34</a:t>
            </a:r>
            <a:r>
              <a:t> </a:t>
            </a:r>
          </a:p>
        </p:txBody>
      </p:sp>
      <p:sp>
        <p:nvSpPr>
          <p:cNvPr id="240" name="Die unterschiedlichen Strukturen der Karbonate:…"/>
          <p:cNvSpPr txBox="1"/>
          <p:nvPr/>
        </p:nvSpPr>
        <p:spPr>
          <a:xfrm>
            <a:off x="7848662" y="7949945"/>
            <a:ext cx="464361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Die unterschiedlichen Strukturen der Karbonate:</a:t>
            </a:r>
          </a:p>
          <a:p>
            <a:pPr/>
            <a:r>
              <a:t>a Aragonit CaCO</a:t>
            </a:r>
            <a:r>
              <a:rPr baseline="-5999"/>
              <a:t>3</a:t>
            </a:r>
            <a:r>
              <a:t>;</a:t>
            </a:r>
          </a:p>
          <a:p>
            <a:pPr/>
            <a:r>
              <a:t>b Kalzit CaCO</a:t>
            </a:r>
            <a:r>
              <a:rPr baseline="-5999"/>
              <a:t>3</a:t>
            </a:r>
            <a:r>
              <a:t>;</a:t>
            </a:r>
          </a:p>
          <a:p>
            <a:pPr/>
            <a:r>
              <a:t>c Dolomit CaMg(CO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42" name="Abb_5_35.png" descr="Abb_5_3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054669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45" name="Abb. 5.35"/>
          <p:cNvSpPr txBox="1"/>
          <p:nvPr/>
        </p:nvSpPr>
        <p:spPr>
          <a:xfrm>
            <a:off x="9873708" y="6520481"/>
            <a:ext cx="126712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5.35</a:t>
            </a:r>
            <a:r>
              <a:t> </a:t>
            </a:r>
          </a:p>
        </p:txBody>
      </p:sp>
      <p:sp>
        <p:nvSpPr>
          <p:cNvPr id="246" name="Das System CaCO3 -MgCO3 . Der Druck von CO2 ist ausreichend hoch, um einen Zerfall der Karbonate zu verhindern. Die gestrichelte vertikale Linie repräsentiert die ideale Zusammensetzung des Dolomits. (Nach Anovitz und Essene 1987)"/>
          <p:cNvSpPr txBox="1"/>
          <p:nvPr/>
        </p:nvSpPr>
        <p:spPr>
          <a:xfrm>
            <a:off x="9873708" y="6888781"/>
            <a:ext cx="3005416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Das System CaCO3 -MgCO3 . Der Druck von CO2 ist ausreichend hoch, um einen Zerfall der Karbonate zu verhindern. Die gestrichelte vertikale Linie repräsentiert die ideale Zusammensetzung des Dolomits. (Nach Anovitz und Essene 1987)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248" name="Tab_5_08.png" descr="Tab_5_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057507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51" name="Tab. 5.9"/>
          <p:cNvSpPr txBox="1"/>
          <p:nvPr/>
        </p:nvSpPr>
        <p:spPr>
          <a:xfrm>
            <a:off x="8231420" y="8450881"/>
            <a:ext cx="106308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/>
            </a:lvl1pPr>
          </a:lstStyle>
          <a:p>
            <a:pPr/>
            <a:r>
              <a:t>Tab. 5.9</a:t>
            </a:r>
          </a:p>
        </p:txBody>
      </p:sp>
      <p:sp>
        <p:nvSpPr>
          <p:cNvPr id="252" name="Eigenschaften von Oxiden – Haupttypen der Oxid"/>
          <p:cNvSpPr txBox="1"/>
          <p:nvPr/>
        </p:nvSpPr>
        <p:spPr>
          <a:xfrm>
            <a:off x="8231420" y="8819181"/>
            <a:ext cx="464770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Eigenschaften von Oxiden – Haupttypen der Oxid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Image Gallery"/>
          <p:cNvGrpSpPr/>
          <p:nvPr/>
        </p:nvGrpSpPr>
        <p:grpSpPr>
          <a:xfrm>
            <a:off x="568390" y="3732612"/>
            <a:ext cx="11266836" cy="5968203"/>
            <a:chOff x="0" y="2110012"/>
            <a:chExt cx="11266834" cy="5968201"/>
          </a:xfrm>
        </p:grpSpPr>
        <p:pic>
          <p:nvPicPr>
            <p:cNvPr id="254" name="Tab_5_9_.png" descr="Tab_5_9_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2110012"/>
              <a:ext cx="11266835" cy="331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57" name="Tab. 5.12"/>
          <p:cNvSpPr txBox="1"/>
          <p:nvPr/>
        </p:nvSpPr>
        <p:spPr>
          <a:xfrm>
            <a:off x="4159532" y="8007350"/>
            <a:ext cx="117012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/>
            </a:lvl1pPr>
          </a:lstStyle>
          <a:p>
            <a:pPr/>
            <a:r>
              <a:t>Tab. 5.12</a:t>
            </a:r>
          </a:p>
        </p:txBody>
      </p:sp>
      <p:sp>
        <p:nvSpPr>
          <p:cNvPr id="258" name="Die wichtigsten Halogenide"/>
          <p:cNvSpPr txBox="1"/>
          <p:nvPr/>
        </p:nvSpPr>
        <p:spPr>
          <a:xfrm>
            <a:off x="4159532" y="8375649"/>
            <a:ext cx="408455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Die wichtigsten Halogenide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Image Gallery"/>
          <p:cNvGrpSpPr/>
          <p:nvPr/>
        </p:nvGrpSpPr>
        <p:grpSpPr>
          <a:xfrm>
            <a:off x="568390" y="3989787"/>
            <a:ext cx="11266836" cy="5711027"/>
            <a:chOff x="0" y="2367187"/>
            <a:chExt cx="11266834" cy="5711026"/>
          </a:xfrm>
        </p:grpSpPr>
        <p:pic>
          <p:nvPicPr>
            <p:cNvPr id="260" name="Tab_5_10.png" descr="Tab_5_1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2367187"/>
              <a:ext cx="11266835" cy="2805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263" name="Tab. 5.13"/>
          <p:cNvSpPr txBox="1"/>
          <p:nvPr/>
        </p:nvSpPr>
        <p:spPr>
          <a:xfrm>
            <a:off x="4561153" y="8209581"/>
            <a:ext cx="116967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/>
            </a:lvl1pPr>
          </a:lstStyle>
          <a:p>
            <a:pPr/>
            <a:r>
              <a:t>Tab. 5.13</a:t>
            </a:r>
          </a:p>
        </p:txBody>
      </p:sp>
      <p:sp>
        <p:nvSpPr>
          <p:cNvPr id="264" name="Die wichtigsten Gruppen der Karbonate"/>
          <p:cNvSpPr txBox="1"/>
          <p:nvPr/>
        </p:nvSpPr>
        <p:spPr>
          <a:xfrm>
            <a:off x="4561153" y="8577881"/>
            <a:ext cx="589739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Die wichtigsten Gruppen der Karbonate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Image Gallery"/>
          <p:cNvGrpSpPr/>
          <p:nvPr/>
        </p:nvGrpSpPr>
        <p:grpSpPr>
          <a:xfrm>
            <a:off x="564273" y="3130619"/>
            <a:ext cx="11270953" cy="6570196"/>
            <a:chOff x="0" y="1508020"/>
            <a:chExt cx="11270952" cy="6570193"/>
          </a:xfrm>
        </p:grpSpPr>
        <p:pic>
          <p:nvPicPr>
            <p:cNvPr id="50" name="Abb_5_03.png" descr="Abb_5_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1508020"/>
              <a:ext cx="11270953" cy="3492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" name="Type to enter a caption."/>
            <p:cNvSpPr/>
            <p:nvPr/>
          </p:nvSpPr>
          <p:spPr>
            <a:xfrm>
              <a:off x="0" y="7615682"/>
              <a:ext cx="11270953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53" name="Verteilung der häufigsten Elemente und Minerale in der Erdkruste"/>
          <p:cNvSpPr txBox="1"/>
          <p:nvPr/>
        </p:nvSpPr>
        <p:spPr>
          <a:xfrm>
            <a:off x="3125262" y="8819181"/>
            <a:ext cx="652567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Verteilung der häufigsten Elemente und Minerale in der Erdkruste</a:t>
            </a:r>
          </a:p>
        </p:txBody>
      </p:sp>
      <p:sp>
        <p:nvSpPr>
          <p:cNvPr id="54" name="Abb. 5.3"/>
          <p:cNvSpPr txBox="1"/>
          <p:nvPr/>
        </p:nvSpPr>
        <p:spPr>
          <a:xfrm>
            <a:off x="3232520" y="8450881"/>
            <a:ext cx="113016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5.3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Image Gallery"/>
          <p:cNvGrpSpPr/>
          <p:nvPr/>
        </p:nvGrpSpPr>
        <p:grpSpPr>
          <a:xfrm>
            <a:off x="566753" y="1622599"/>
            <a:ext cx="11268473" cy="8078216"/>
            <a:chOff x="0" y="0"/>
            <a:chExt cx="11268471" cy="8078214"/>
          </a:xfrm>
        </p:grpSpPr>
        <p:pic>
          <p:nvPicPr>
            <p:cNvPr id="56" name="Abb_5_04.png" descr="Abb_5_0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885299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Type to enter a caption."/>
            <p:cNvSpPr/>
            <p:nvPr/>
          </p:nvSpPr>
          <p:spPr>
            <a:xfrm>
              <a:off x="0" y="7615682"/>
              <a:ext cx="11268472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59" name="Ein Szenario der Erdgeschichte: die Differenzierung in konzentrische Hüllen. a Bildung eines geschmolzenen Urkerns, der von einem Silikatmagmaozean umhüllt wird. Die Erde war kleiner als heute. b Bildung und Entmischung einer eisenreichen Magnesiowüstits"/>
          <p:cNvSpPr txBox="1"/>
          <p:nvPr/>
        </p:nvSpPr>
        <p:spPr>
          <a:xfrm>
            <a:off x="8963395" y="3993181"/>
            <a:ext cx="3762029" cy="516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Ein Szenario der Erdgeschichte: die Differenzierung in konzentrische Hüllen. a Bildung eines geschmolzenen Urkerns, der von einem Silikatmagmaozean umhüllt wird. Die Erde war kleiner als heute. b Bildung und Entmischung einer eisenreichen Magnesiowüstitschicht. Durch die Entmischung verarmte der magmatische Ozean an Eisen. Die Erde hatte eine ähnliche Größe wie heute. c Bildung der derzeit dominierenden Komponente des unteren Erdmantels: ein Eisen-Magnesium-Silikat (Mg,Fe)SiO3 mit Perowskit-Struktur. Die Magnesiowüstitschicht schrumpfte, während der eisenreiche Kern wuchs. d Der Magmaozean erstarrte, aus ihm bildeten sich der Mantel und die Kruste. Der innere Kern verfestigte sich ebenfalls. (Nach Agee 1990)</a:t>
            </a:r>
          </a:p>
        </p:txBody>
      </p:sp>
      <p:sp>
        <p:nvSpPr>
          <p:cNvPr id="60" name="Abb. 5.4"/>
          <p:cNvSpPr txBox="1"/>
          <p:nvPr/>
        </p:nvSpPr>
        <p:spPr>
          <a:xfrm>
            <a:off x="9054200" y="3624881"/>
            <a:ext cx="113585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5.4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Image Gallery"/>
          <p:cNvGrpSpPr/>
          <p:nvPr/>
        </p:nvGrpSpPr>
        <p:grpSpPr>
          <a:xfrm>
            <a:off x="558915" y="1622599"/>
            <a:ext cx="11276311" cy="8078216"/>
            <a:chOff x="0" y="0"/>
            <a:chExt cx="11276310" cy="8078214"/>
          </a:xfrm>
        </p:grpSpPr>
        <p:pic>
          <p:nvPicPr>
            <p:cNvPr id="62" name="Abb_5_05.png" descr="Abb_5_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48237" y="0"/>
              <a:ext cx="10779836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" name="Type to enter a caption."/>
            <p:cNvSpPr/>
            <p:nvPr/>
          </p:nvSpPr>
          <p:spPr>
            <a:xfrm>
              <a:off x="0" y="7615682"/>
              <a:ext cx="11276311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65" name="Der Aufbau des Erdinneren"/>
          <p:cNvSpPr txBox="1"/>
          <p:nvPr/>
        </p:nvSpPr>
        <p:spPr>
          <a:xfrm>
            <a:off x="9421736" y="8819181"/>
            <a:ext cx="321478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Der Aufbau des Erdinneren</a:t>
            </a:r>
          </a:p>
        </p:txBody>
      </p:sp>
      <p:sp>
        <p:nvSpPr>
          <p:cNvPr id="66" name="Abb. 4.5"/>
          <p:cNvSpPr txBox="1"/>
          <p:nvPr/>
        </p:nvSpPr>
        <p:spPr>
          <a:xfrm>
            <a:off x="9421736" y="8450881"/>
            <a:ext cx="113585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4.5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Image Gallery"/>
          <p:cNvGrpSpPr/>
          <p:nvPr/>
        </p:nvGrpSpPr>
        <p:grpSpPr>
          <a:xfrm>
            <a:off x="554450" y="1622599"/>
            <a:ext cx="11280776" cy="8078216"/>
            <a:chOff x="0" y="0"/>
            <a:chExt cx="11280775" cy="8078214"/>
          </a:xfrm>
        </p:grpSpPr>
        <p:pic>
          <p:nvPicPr>
            <p:cNvPr id="68" name="Abb_5_06.png" descr="Abb_5_0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899786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" name="Type to enter a caption."/>
            <p:cNvSpPr/>
            <p:nvPr/>
          </p:nvSpPr>
          <p:spPr>
            <a:xfrm>
              <a:off x="0" y="7615682"/>
              <a:ext cx="1128077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71" name="Zusammensetzung der Olivine des Systems Ca2 SiO4 – Mg2 SiO4 –Fe2 SiO4"/>
          <p:cNvSpPr txBox="1"/>
          <p:nvPr/>
        </p:nvSpPr>
        <p:spPr>
          <a:xfrm>
            <a:off x="9328520" y="6723681"/>
            <a:ext cx="339690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Zusammensetzung der Olivine des Systems Ca</a:t>
            </a:r>
            <a:r>
              <a:rPr baseline="-5999"/>
              <a:t>2</a:t>
            </a:r>
            <a:r>
              <a:t> SiO</a:t>
            </a:r>
            <a:r>
              <a:rPr baseline="-5999"/>
              <a:t>4</a:t>
            </a:r>
            <a:r>
              <a:t> – Mg</a:t>
            </a:r>
            <a:r>
              <a:rPr baseline="-5999"/>
              <a:t>2</a:t>
            </a:r>
            <a:r>
              <a:t> SiO</a:t>
            </a:r>
            <a:r>
              <a:rPr baseline="-5999"/>
              <a:t>4</a:t>
            </a:r>
            <a:r>
              <a:t> –Fe</a:t>
            </a:r>
            <a:r>
              <a:rPr baseline="-5999"/>
              <a:t>2</a:t>
            </a:r>
            <a:r>
              <a:t> SiO</a:t>
            </a:r>
            <a:r>
              <a:rPr baseline="-5999"/>
              <a:t>4</a:t>
            </a:r>
            <a:r>
              <a:t> </a:t>
            </a:r>
          </a:p>
        </p:txBody>
      </p:sp>
      <p:sp>
        <p:nvSpPr>
          <p:cNvPr id="72" name="Abb. 5.6"/>
          <p:cNvSpPr txBox="1"/>
          <p:nvPr/>
        </p:nvSpPr>
        <p:spPr>
          <a:xfrm>
            <a:off x="9328520" y="6355381"/>
            <a:ext cx="113552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5.6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Image Gallery"/>
          <p:cNvGrpSpPr/>
          <p:nvPr/>
        </p:nvGrpSpPr>
        <p:grpSpPr>
          <a:xfrm>
            <a:off x="568390" y="1622599"/>
            <a:ext cx="11266836" cy="8078216"/>
            <a:chOff x="0" y="0"/>
            <a:chExt cx="11266834" cy="8078214"/>
          </a:xfrm>
        </p:grpSpPr>
        <p:pic>
          <p:nvPicPr>
            <p:cNvPr id="74" name="Abb_5_07.png" descr="Abb_5_0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266835" cy="5249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" name="Type to enter a caption."/>
            <p:cNvSpPr/>
            <p:nvPr/>
          </p:nvSpPr>
          <p:spPr>
            <a:xfrm>
              <a:off x="0" y="7615682"/>
              <a:ext cx="1126683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77" name="Struktur des Forsterits (magnesiumhaltige Endglied der Olivinreihe)"/>
          <p:cNvSpPr txBox="1"/>
          <p:nvPr/>
        </p:nvSpPr>
        <p:spPr>
          <a:xfrm>
            <a:off x="2941273" y="8819181"/>
            <a:ext cx="688733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 des Forsterits (magnesiumhaltige Endglied der Olivinreihe)</a:t>
            </a:r>
          </a:p>
        </p:txBody>
      </p:sp>
      <p:sp>
        <p:nvSpPr>
          <p:cNvPr id="78" name="Abb. 5.7"/>
          <p:cNvSpPr txBox="1"/>
          <p:nvPr/>
        </p:nvSpPr>
        <p:spPr>
          <a:xfrm>
            <a:off x="2941273" y="8450881"/>
            <a:ext cx="111688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5.7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Image Gallery"/>
          <p:cNvGrpSpPr/>
          <p:nvPr/>
        </p:nvGrpSpPr>
        <p:grpSpPr>
          <a:xfrm>
            <a:off x="395670" y="1622599"/>
            <a:ext cx="9406683" cy="8078216"/>
            <a:chOff x="0" y="0"/>
            <a:chExt cx="9406681" cy="8078214"/>
          </a:xfrm>
        </p:grpSpPr>
        <p:pic>
          <p:nvPicPr>
            <p:cNvPr id="80" name="Abb_5_08.png" descr="Abb_5_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057036" cy="753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" name="Type to enter a caption."/>
            <p:cNvSpPr/>
            <p:nvPr/>
          </p:nvSpPr>
          <p:spPr>
            <a:xfrm>
              <a:off x="0" y="7615682"/>
              <a:ext cx="9406682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b="1" i="0" sz="2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Type to enter a caption.</a:t>
              </a:r>
            </a:p>
          </p:txBody>
        </p:sp>
      </p:grpSp>
      <p:sp>
        <p:nvSpPr>
          <p:cNvPr id="83" name="Struktur des Granats Pyrop"/>
          <p:cNvSpPr txBox="1"/>
          <p:nvPr/>
        </p:nvSpPr>
        <p:spPr>
          <a:xfrm>
            <a:off x="9328520" y="8819181"/>
            <a:ext cx="339690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/>
            <a:r>
              <a:t>Struktur des Granats Pyrop</a:t>
            </a:r>
          </a:p>
        </p:txBody>
      </p:sp>
      <p:sp>
        <p:nvSpPr>
          <p:cNvPr id="84" name="Abb. 5.8"/>
          <p:cNvSpPr txBox="1"/>
          <p:nvPr/>
        </p:nvSpPr>
        <p:spPr>
          <a:xfrm>
            <a:off x="9328520" y="8450881"/>
            <a:ext cx="114199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800"/>
            </a:pPr>
            <a:r>
              <a:t>Abb. 5.8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905B9B"/>
      </a:dk1>
      <a:lt1>
        <a:srgbClr val="4E9B40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600" u="none" kumimoji="0" normalizeH="0">
            <a:ln>
              <a:noFill/>
            </a:ln>
            <a:solidFill>
              <a:srgbClr val="4E9B40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600" u="none" kumimoji="0" normalizeH="0">
            <a:ln>
              <a:noFill/>
            </a:ln>
            <a:solidFill>
              <a:srgbClr val="4E9B40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